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1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 strictFirstAndLastChars="0">
  <p:sldMasterIdLst>
    <p:sldMasterId id="2147483660" r:id="rId1"/>
  </p:sldMasterIdLst>
  <p:notesMasterIdLst>
    <p:notesMasterId r:id="rId2"/>
  </p:notesMasterIdLst>
  <p:sldIdLst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3" r:id="rId13"/>
    <p:sldId id="294" r:id="rId14"/>
    <p:sldId id="295" r:id="rId15"/>
  </p:sldIdLst>
  <p:sldSz type="screen16x9" cy="5143500" cx="9144000"/>
  <p:notesSz cx="6858000" cy="9144000"/>
  <p:custShowLst>
    <p:custShow id="0" name="Custom Show 1">
      <p:sldLst>
        <p:sld r:id="rId3"/>
        <p:sld r:id="rId5"/>
        <p:sld r:id="rId6"/>
        <p:sld r:id="rId7"/>
        <p:sld r:id="rId9"/>
      </p:sldLst>
    </p:custShow>
  </p:custShow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9927" autoAdjust="0"/>
    <p:restoredTop sz="89408" autoAdjust="0"/>
  </p:normalViewPr>
  <p:slideViewPr>
    <p:cSldViewPr snapToGrid="0">
      <p:cViewPr varScale="1">
        <p:scale>
          <a:sx n="88" d="100"/>
          <a:sy n="88" d="100"/>
        </p:scale>
        <p:origin x="1104" y="78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tableStyles" Target="tableStyle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customXml" Target="../customXml/item1.xml"/><Relationship Id="rId20" Type="http://schemas.openxmlformats.org/officeDocument/2006/relationships/customXmlProps" Target="../customXml/itemProps1.xml"/><Relationship Id="rId2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3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Google Shape;3;n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85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2984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29845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29845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29845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29845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29845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9845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9845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9845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Slide Image Placeholder 1"/>
          <p:cNvSpPr>
            <a:spLocks noChangeAspect="1" noRot="1" noGrp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104859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indent="0" marL="158750">
              <a:buNone/>
            </a:pPr>
            <a:endParaRPr b="1" lang="en-US"/>
          </a:p>
        </p:txBody>
      </p:sp>
      <p:sp>
        <p:nvSpPr>
          <p:cNvPr id="1048599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p>
            <a:pPr algn="r"/>
            <a:fld id="{023E65BA-FB28-47C4-A217-44F00343302E}" type="slidenum">
              <a:rPr b="0" sz="1400" lang="en-US" spc="-1" strike="noStrike">
                <a:latin typeface="Times New Roman"/>
              </a:rPr>
              <a:t>1</a:t>
            </a:fld>
            <a:endParaRPr b="0" sz="1400" lang="en-US" spc="-1" strike="noStrike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indent="0" marL="0">
              <a:buNone/>
            </a:pPr>
            <a:endParaRPr b="1" lang="en-US"/>
          </a:p>
        </p:txBody>
      </p:sp>
      <p:sp>
        <p:nvSpPr>
          <p:cNvPr id="1048658" name="Google Shape;59;g5fab984687_2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Slide Image Placeholder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6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indent="0" marL="0">
              <a:buNone/>
            </a:pPr>
            <a:r>
              <a:rPr b="1" lang="en-US" spc="-5">
                <a:solidFill>
                  <a:srgbClr val="223366"/>
                </a:solidFill>
              </a:rPr>
              <a:t>Thank You !!</a:t>
            </a:r>
            <a:endParaRPr b="1" sz="1100" lang="en-US" spc="-5">
              <a:solidFill>
                <a:srgbClr val="223366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lang="en"/>
          </a:p>
        </p:txBody>
      </p:sp>
      <p:sp>
        <p:nvSpPr>
          <p:cNvPr id="1048607" name="Google Shape;59;g5fab984687_2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indent="0" marL="0">
              <a:buNone/>
            </a:pPr>
            <a:endParaRPr b="1" lang="en-US"/>
          </a:p>
        </p:txBody>
      </p:sp>
      <p:sp>
        <p:nvSpPr>
          <p:cNvPr id="1048612" name="Google Shape;59;g5fab984687_2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indent="0" marL="0">
              <a:buNone/>
            </a:pPr>
            <a:endParaRPr b="1" lang="en-US"/>
          </a:p>
        </p:txBody>
      </p:sp>
      <p:sp>
        <p:nvSpPr>
          <p:cNvPr id="1048617" name="Google Shape;59;g5fab984687_2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indent="0" marL="0">
              <a:buNone/>
            </a:pPr>
            <a:endParaRPr b="1" lang="en-US"/>
          </a:p>
        </p:txBody>
      </p:sp>
      <p:sp>
        <p:nvSpPr>
          <p:cNvPr id="1048622" name="Google Shape;59;g5fab984687_2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indent="0" marL="0">
              <a:buNone/>
            </a:pPr>
            <a:endParaRPr b="1" lang="en-US"/>
          </a:p>
        </p:txBody>
      </p:sp>
      <p:sp>
        <p:nvSpPr>
          <p:cNvPr id="1048627" name="Google Shape;59;g5fab984687_2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indent="0" marL="0">
              <a:buNone/>
            </a:pPr>
            <a:endParaRPr b="1" lang="en-US"/>
          </a:p>
        </p:txBody>
      </p:sp>
      <p:sp>
        <p:nvSpPr>
          <p:cNvPr id="1048634" name="Google Shape;59;g5fab984687_2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indent="0" marL="0">
              <a:buNone/>
            </a:pPr>
            <a:endParaRPr b="1" lang="en-US"/>
          </a:p>
        </p:txBody>
      </p:sp>
      <p:sp>
        <p:nvSpPr>
          <p:cNvPr id="1048639" name="Google Shape;59;g5fab984687_2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Slide Image Placeholder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4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3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/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8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/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8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/>
        </p:spPr>
        <p:txBody>
          <a:bodyPr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104858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/>
        </p:spPr>
        <p:txBody>
          <a:bodyPr/>
          <a:p>
            <a:endParaRPr lang="en-US"/>
          </a:p>
        </p:txBody>
      </p:sp>
      <p:sp>
        <p:nvSpPr>
          <p:cNvPr id="104858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/>
        </p:spPr>
        <p:txBody>
          <a:bodyPr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Holder 2"/>
          <p:cNvSpPr>
            <a:spLocks noGrp="1"/>
          </p:cNvSpPr>
          <p:nvPr>
            <p:ph type="title"/>
          </p:nvPr>
        </p:nvSpPr>
        <p:spPr/>
        <p:txBody>
          <a:bodyPr bIns="0" lIns="0" rIns="0" tIns="0"/>
          <a:lstStyle>
            <a:lvl1pPr>
              <a:defRPr b="0" sz="240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1048660" name="Holder 3"/>
          <p:cNvSpPr>
            <a:spLocks noGrp="1"/>
          </p:cNvSpPr>
          <p:nvPr>
            <p:ph type="body" idx="1"/>
          </p:nvPr>
        </p:nvSpPr>
        <p:spPr/>
        <p:txBody>
          <a:bodyPr bIns="0" lIns="0" rIns="0" t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1048661" name="Holder 4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>
              <a:defRPr b="0" sz="80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</a:p>
        </p:txBody>
      </p:sp>
      <p:sp>
        <p:nvSpPr>
          <p:cNvPr id="1048662" name="Holder 5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1048663" name="Holder 6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53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/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8641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04793" lvl="0" marL="45718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algn="l" indent="-304793" lvl="1" marL="914378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793" lvl="2" marL="137156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793" lvl="3" marL="182875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793" lvl="4" marL="228594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793" lvl="5" marL="274313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793" lvl="6" marL="320032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793" lvl="7" marL="3657509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793" lvl="8" marL="4114697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42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68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673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algn="l"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74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algn="l"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75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69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/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8677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algn="l"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78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70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8680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67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Google Shape;36;p32"/>
          <p:cNvSpPr/>
          <p:nvPr/>
        </p:nvSpPr>
        <p:spPr>
          <a:xfrm>
            <a:off x="4572000" y="-125"/>
            <a:ext cx="4572000" cy="514350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68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/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48669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8670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l" indent="-342892" lvl="0" marL="45718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algn="l" indent="-317492" lvl="1" marL="914378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algn="l" indent="-317492" lvl="2" marL="137156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algn="l" indent="-317492" lvl="3" marL="182875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algn="l" indent="-317492" lvl="4" marL="228594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algn="l" indent="-317492" lvl="5" marL="274313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algn="l" indent="-317492" lvl="6" marL="320032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algn="l" indent="-317492" lvl="7" marL="3657509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algn="l" indent="-317492" lvl="8" marL="4114697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/>
        </p:txBody>
      </p:sp>
      <p:sp>
        <p:nvSpPr>
          <p:cNvPr id="1048671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7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l" indent="-228594" lvl="0" marL="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/>
        </p:txBody>
      </p:sp>
      <p:sp>
        <p:nvSpPr>
          <p:cNvPr id="1048682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72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/>
        </p:spPr>
        <p:txBody>
          <a:bodyPr anchor="ctr" bIns="0" lIns="0" rIns="0" tIns="0">
            <a:noAutofit/>
          </a:bodyPr>
          <a:p>
            <a:endParaRPr b="0" sz="1350" lang="en-US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647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/>
        </p:spPr>
        <p:txBody>
          <a:bodyPr anchor="ctr" bIns="0" lIns="0" rIns="0" tIns="0">
            <a:noAutofit/>
          </a:bodyPr>
          <a:p>
            <a:pPr algn="ctr"/>
            <a:endParaRPr b="0" sz="24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image" Target="../media/image1.png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2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7"/>
          <p:cNvSpPr/>
          <p:nvPr userDrawn="1"/>
        </p:nvSpPr>
        <p:spPr>
          <a:xfrm>
            <a:off x="7283428" y="62784"/>
            <a:ext cx="1109472" cy="584656"/>
          </a:xfrm>
          <a:prstGeom prst="rect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52" name="Google Shape;110;p4" descr="A close up of a sign  Description automatically generated"/>
          <p:cNvPicPr preferRelativeResize="0">
            <a:picLocks/>
          </p:cNvPicPr>
          <p:nvPr userDrawn="1"/>
        </p:nvPicPr>
        <p:blipFill rotWithShape="1">
          <a:blip xmlns:r="http://schemas.openxmlformats.org/officeDocument/2006/relationships" r:embed="rId12">
            <a:alphaModFix/>
          </a:blip>
          <a:srcRect/>
          <a:stretch>
            <a:fillRect/>
          </a:stretch>
        </p:blipFill>
        <p:spPr>
          <a:xfrm>
            <a:off x="7799751" y="88917"/>
            <a:ext cx="1233874" cy="412476"/>
          </a:xfrm>
          <a:prstGeom prst="rect"/>
          <a:noFill/>
          <a:ln>
            <a:noFill/>
          </a:ln>
        </p:spPr>
      </p:pic>
      <p:sp>
        <p:nvSpPr>
          <p:cNvPr id="1048577" name="Rectangle 1"/>
          <p:cNvSpPr/>
          <p:nvPr userDrawn="1"/>
        </p:nvSpPr>
        <p:spPr>
          <a:xfrm>
            <a:off x="7594600" y="82567"/>
            <a:ext cx="165100" cy="412476"/>
          </a:xfrm>
          <a:prstGeom prst="rect"/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78" name="Rectangle 2"/>
          <p:cNvSpPr/>
          <p:nvPr userDrawn="1"/>
        </p:nvSpPr>
        <p:spPr>
          <a:xfrm>
            <a:off x="7440249" y="82567"/>
            <a:ext cx="103551" cy="412476"/>
          </a:xfrm>
          <a:prstGeom prst="rect"/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79" name="Rectangle 4"/>
          <p:cNvSpPr/>
          <p:nvPr userDrawn="1"/>
        </p:nvSpPr>
        <p:spPr>
          <a:xfrm>
            <a:off x="0" y="5086350"/>
            <a:ext cx="9144000" cy="69850"/>
          </a:xfrm>
          <a:prstGeom prst="rect"/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80" name="Rectangle 5"/>
          <p:cNvSpPr/>
          <p:nvPr userDrawn="1"/>
        </p:nvSpPr>
        <p:spPr>
          <a:xfrm>
            <a:off x="0" y="88917"/>
            <a:ext cx="7283428" cy="406126"/>
          </a:xfrm>
          <a:prstGeom prst="rect"/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81" name="TextBox 6"/>
          <p:cNvSpPr txBox="1"/>
          <p:nvPr userDrawn="1"/>
        </p:nvSpPr>
        <p:spPr>
          <a:xfrm>
            <a:off x="92480" y="105826"/>
            <a:ext cx="3953740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b="0" sz="1800" lang="en-US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9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3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Rectangle 20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pic>
        <p:nvPicPr>
          <p:cNvPr id="2097153" name="Picture 26" descr="A white circle in the sky  Description automatically generated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 t="5928" r="746" b="10206"/>
          <a:stretch>
            <a:fillRect/>
          </a:stretch>
        </p:blipFill>
        <p:spPr>
          <a:xfrm>
            <a:off x="13063" y="-1"/>
            <a:ext cx="9130937" cy="5143501"/>
          </a:xfrm>
          <a:prstGeom prst="rect"/>
          <a:effectLst/>
        </p:spPr>
      </p:pic>
      <p:sp>
        <p:nvSpPr>
          <p:cNvPr id="1048588" name="Rectangle 21"/>
          <p:cNvSpPr/>
          <p:nvPr/>
        </p:nvSpPr>
        <p:spPr>
          <a:xfrm>
            <a:off x="1865074" y="730897"/>
            <a:ext cx="6301139" cy="3966472"/>
          </a:xfrm>
          <a:prstGeom prst="rect"/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89" name="Rectangle 22"/>
          <p:cNvSpPr/>
          <p:nvPr/>
        </p:nvSpPr>
        <p:spPr>
          <a:xfrm>
            <a:off x="988684" y="1023080"/>
            <a:ext cx="6985193" cy="3451405"/>
          </a:xfrm>
          <a:prstGeom prst="rect"/>
          <a:solidFill>
            <a:schemeClr val="bg1"/>
          </a:solidFill>
          <a:ln>
            <a:solidFill>
              <a:schemeClr val="bg1"/>
            </a:solidFill>
          </a:ln>
          <a:effectLst>
            <a:outerShdw algn="ctr" blurRad="508000" rotWithShape="0" sx="105000" sy="10500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90" name="Rectangle 5"/>
          <p:cNvSpPr/>
          <p:nvPr/>
        </p:nvSpPr>
        <p:spPr>
          <a:xfrm>
            <a:off x="2490558" y="2787442"/>
            <a:ext cx="50564" cy="446915"/>
          </a:xfrm>
          <a:prstGeom prst="rect"/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591" name="TextBox 1"/>
          <p:cNvSpPr txBox="1"/>
          <p:nvPr/>
        </p:nvSpPr>
        <p:spPr>
          <a:xfrm>
            <a:off x="2029564" y="2248174"/>
            <a:ext cx="5025352" cy="400110"/>
          </a:xfrm>
          <a:prstGeom prst="rect"/>
          <a:noFill/>
        </p:spPr>
        <p:txBody>
          <a:bodyPr rtlCol="0" wrap="square">
            <a:spAutoFit/>
          </a:bodyPr>
          <a:p>
            <a:r>
              <a:rPr b="1" sz="2000" lang="en-US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1048592" name="TextBox 6"/>
          <p:cNvSpPr txBox="1"/>
          <p:nvPr/>
        </p:nvSpPr>
        <p:spPr>
          <a:xfrm>
            <a:off x="2541122" y="2795733"/>
            <a:ext cx="4019698" cy="400110"/>
          </a:xfrm>
          <a:prstGeom prst="rect"/>
          <a:noFill/>
        </p:spPr>
        <p:txBody>
          <a:bodyPr rtlCol="0" wrap="square">
            <a:spAutoFit/>
          </a:bodyPr>
          <a:p>
            <a:r>
              <a:rPr sz="2000" lang="en-US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048593" name="Google Shape;70;p13"/>
          <p:cNvSpPr txBox="1"/>
          <p:nvPr/>
        </p:nvSpPr>
        <p:spPr>
          <a:xfrm>
            <a:off x="1003625" y="3653419"/>
            <a:ext cx="1456920" cy="2769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200" i="0" lang="en-US" strike="noStrike" u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048594" name="TextBox 13"/>
          <p:cNvSpPr txBox="1"/>
          <p:nvPr/>
        </p:nvSpPr>
        <p:spPr>
          <a:xfrm>
            <a:off x="1095095" y="3956068"/>
            <a:ext cx="2095554" cy="456535"/>
          </a:xfrm>
          <a:prstGeom prst="rect"/>
          <a:noFill/>
        </p:spPr>
        <p:txBody>
          <a:bodyPr wrap="square">
            <a:spAutoFit/>
          </a:bodyPr>
          <a:p>
            <a:pPr lvl="0" marR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b="0" cap="none" dirty="0" sz="1100" i="0" lang="en-US" strike="noStrike" u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b="0" cap="none" dirty="0" sz="1100" i="0" lang="en-US" strike="noStrike" u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  </a:t>
            </a:r>
            <a:r>
              <a:rPr b="0" cap="none" dirty="0" sz="1100" i="0" lang="en-US" strike="noStrike" u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cap="none" dirty="0" sz="1100" i="0" lang="en-US" strike="noStrike" u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cap="none" dirty="0" sz="1100" i="0" lang="en-US" strike="noStrike" u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b="0" cap="none" dirty="0" sz="1100" i="0" lang="en-US" strike="noStrike" u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cap="none" dirty="0" sz="1100" i="0" lang="en-US" strike="noStrike" u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cap="none" dirty="0" sz="1100" i="0" lang="en-US" strike="noStrike" u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b="0" cap="none" dirty="0" sz="1100" i="0" lang="en-US" strike="noStrike" u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0" cap="none" dirty="0" sz="1100" i="0" lang="en-US" strike="noStrike" u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cap="none" dirty="0" sz="1100" i="0" lang="en-US" strike="noStrike" u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cap="none" dirty="0" sz="1100" i="0" lang="en-US" strike="noStrike" u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0" cap="none" dirty="0" sz="1100" i="0" lang="en-US" strike="noStrike" u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b="0" cap="none" dirty="0" sz="1100" i="0" lang="en-US" strike="noStrike" u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</a:t>
            </a:r>
            <a:r>
              <a:rPr b="0" cap="none" dirty="0" sz="1100" i="0" lang="en-US" strike="noStrike" u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:6235211040</a:t>
            </a:r>
            <a:r>
              <a:rPr b="0" cap="none" dirty="0" sz="1100" i="0" lang="en-US" strike="noStrike" u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cap="none" dirty="0" sz="1100" i="0" lang="en-US" strike="noStrike" u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cap="none" dirty="0" sz="1100" i="0" lang="en-US" strike="noStrike" u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28" name="Straight Connector 14"/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/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5" name="Google Shape;70;p13"/>
          <p:cNvSpPr txBox="1"/>
          <p:nvPr/>
        </p:nvSpPr>
        <p:spPr>
          <a:xfrm>
            <a:off x="5596477" y="3627293"/>
            <a:ext cx="1456920" cy="2769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200" i="0" lang="en-US" strike="noStrike" u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3145729" name="Straight Connector 19"/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/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6" name="TextBox 23"/>
          <p:cNvSpPr txBox="1"/>
          <p:nvPr/>
        </p:nvSpPr>
        <p:spPr>
          <a:xfrm>
            <a:off x="5693356" y="3956068"/>
            <a:ext cx="2095554" cy="261610"/>
          </a:xfrm>
          <a:prstGeom prst="rect"/>
          <a:noFill/>
        </p:spPr>
        <p:txBody>
          <a:bodyPr wrap="square">
            <a:spAutoFit/>
          </a:bodyPr>
          <a:p>
            <a:pPr lvl="0" marR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dirty="0" sz="1100" lang="en-US" smtClean="0">
                <a:solidFill>
                  <a:schemeClr val="tx1"/>
                </a:solidFill>
              </a:rPr>
              <a:t>AVS College of Technology</a:t>
            </a:r>
            <a:endParaRPr b="0" cap="none" dirty="0" sz="1100" i="0" lang="en-US" strike="noStrike" u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54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/>
        </p:spPr>
      </p:pic>
      <p:pic>
        <p:nvPicPr>
          <p:cNvPr id="2097155" name="Picture 5" descr="A logo with people and map  Description automatically generated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/>
          <a:noFill/>
        </p:spPr>
      </p:pic>
      <p:pic>
        <p:nvPicPr>
          <p:cNvPr id="2097156" name="Picture 9" descr="A close up of a logo  Description automatically generated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3927667" y="1286631"/>
            <a:ext cx="1587347" cy="516273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590" p14:dur="2000"/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Title 1"/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p>
            <a:pPr algn="ctr"/>
            <a:r>
              <a:rPr b="1" dirty="0" lang="en-US"/>
              <a:t>Service-Page</a:t>
            </a:r>
          </a:p>
        </p:txBody>
      </p:sp>
      <p:pic>
        <p:nvPicPr>
          <p:cNvPr id="2097161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098361" y="1360714"/>
            <a:ext cx="2416629" cy="2188030"/>
          </a:xfrm>
          <a:prstGeom prst="rect"/>
        </p:spPr>
      </p:pic>
      <p:pic>
        <p:nvPicPr>
          <p:cNvPr id="2097162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287486" y="1360714"/>
            <a:ext cx="2340429" cy="2188030"/>
          </a:xfrm>
          <a:prstGeom prst="rect"/>
        </p:spPr>
      </p:pic>
      <p:pic>
        <p:nvPicPr>
          <p:cNvPr id="2097163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87047" y="1360715"/>
            <a:ext cx="2329993" cy="2188030"/>
          </a:xfrm>
          <a:prstGeom prst="rect"/>
        </p:spPr>
      </p:pic>
      <p:sp>
        <p:nvSpPr>
          <p:cNvPr id="1048649" name="TextBox 5"/>
          <p:cNvSpPr txBox="1"/>
          <p:nvPr/>
        </p:nvSpPr>
        <p:spPr>
          <a:xfrm>
            <a:off x="898569" y="3831771"/>
            <a:ext cx="1918471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 smtClean="0"/>
              <a:t>Registration Page</a:t>
            </a:r>
            <a:endParaRPr dirty="0" lang="en-US"/>
          </a:p>
        </p:txBody>
      </p:sp>
      <p:sp>
        <p:nvSpPr>
          <p:cNvPr id="1048650" name="TextBox 7"/>
          <p:cNvSpPr txBox="1"/>
          <p:nvPr/>
        </p:nvSpPr>
        <p:spPr>
          <a:xfrm>
            <a:off x="3898992" y="3831771"/>
            <a:ext cx="1345566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 smtClean="0"/>
              <a:t>Login Page</a:t>
            </a:r>
            <a:endParaRPr dirty="0" lang="en-US"/>
          </a:p>
        </p:txBody>
      </p:sp>
      <p:sp>
        <p:nvSpPr>
          <p:cNvPr id="1048651" name="TextBox 8"/>
          <p:cNvSpPr txBox="1"/>
          <p:nvPr/>
        </p:nvSpPr>
        <p:spPr>
          <a:xfrm>
            <a:off x="7088962" y="3833259"/>
            <a:ext cx="1426028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 smtClean="0"/>
              <a:t>Find Bus</a:t>
            </a:r>
            <a:endParaRPr dirty="0"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Title 1"/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p>
            <a:r>
              <a:rPr b="1" sz="1600" lang="en-IN">
                <a:solidFill>
                  <a:srgbClr val="213163"/>
                </a:solidFill>
                <a:latin typeface="+mj-lt"/>
              </a:rPr>
              <a:t>Future </a:t>
            </a:r>
            <a:r>
              <a:rPr b="1" sz="1600" lang="en-US">
                <a:solidFill>
                  <a:srgbClr val="213163"/>
                </a:solidFill>
                <a:latin typeface="+mj-lt"/>
              </a:rPr>
              <a:t>Enhancements</a:t>
            </a:r>
            <a:r>
              <a:rPr b="1" sz="1600" lang="en-US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r>
              <a:rPr b="0" i="0" lang="en-US">
                <a:solidFill>
                  <a:srgbClr val="374151"/>
                </a:solidFill>
                <a:effectLst/>
                <a:latin typeface="Söhne"/>
              </a:rPr>
              <a:t/>
            </a:r>
            <a:br>
              <a:rPr b="0" i="0" lang="en-US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1048653" name="Rectangle 2"/>
          <p:cNvSpPr/>
          <p:nvPr/>
        </p:nvSpPr>
        <p:spPr>
          <a:xfrm>
            <a:off x="1731196" y="1344997"/>
            <a:ext cx="5881954" cy="3025140"/>
          </a:xfrm>
          <a:prstGeom prst="rect"/>
        </p:spPr>
        <p:txBody>
          <a:bodyPr wrap="square">
            <a:spAutoFit/>
          </a:bodyPr>
          <a:p>
            <a:pPr indent="-285750" marL="285750">
              <a:buFont typeface="Wingdings" panose="05000000000000000000" pitchFamily="2" charset="2"/>
              <a:buChar char="v"/>
            </a:pPr>
            <a:r>
              <a:rPr dirty="0" sz="1800" lang="en-US"/>
              <a:t>Integration with third-party APIs for real-time bus tracking and route information</a:t>
            </a:r>
            <a:r>
              <a:rPr dirty="0" sz="1800" lang="en-US" smtClean="0"/>
              <a:t>.</a:t>
            </a:r>
          </a:p>
          <a:p>
            <a:endParaRPr dirty="0" sz="1800" lang="en-US" smtClean="0"/>
          </a:p>
          <a:p>
            <a:pPr indent="-342900" marL="342900">
              <a:buFont typeface="Wingdings" panose="05000000000000000000" pitchFamily="2" charset="2"/>
              <a:buChar char="v"/>
            </a:pPr>
            <a:r>
              <a:rPr dirty="0" sz="1800" lang="en-US" smtClean="0"/>
              <a:t>Mobile </a:t>
            </a:r>
            <a:r>
              <a:rPr dirty="0" sz="1800" lang="en-US"/>
              <a:t>app development for a more convenient booking experience. </a:t>
            </a:r>
            <a:endParaRPr dirty="0" sz="1800" lang="en-US" smtClean="0"/>
          </a:p>
          <a:p>
            <a:r>
              <a:rPr dirty="0" sz="1800" lang="en-US" smtClean="0"/>
              <a:t>  </a:t>
            </a:r>
            <a:endParaRPr dirty="0" sz="1800" lang="en-US"/>
          </a:p>
          <a:p>
            <a:pPr indent="-285750" marL="285750">
              <a:buFont typeface="Wingdings" panose="05000000000000000000" pitchFamily="2" charset="2"/>
              <a:buChar char="v"/>
            </a:pPr>
            <a:r>
              <a:rPr dirty="0" sz="1800" lang="en-US" smtClean="0"/>
              <a:t>Implementing </a:t>
            </a:r>
            <a:r>
              <a:rPr dirty="0" sz="1800" lang="en-US"/>
              <a:t>seat selection based on bus layout visualization. </a:t>
            </a:r>
            <a:endParaRPr dirty="0" sz="1800" lang="en-US" smtClean="0"/>
          </a:p>
          <a:p>
            <a:r>
              <a:rPr dirty="0" sz="1800" lang="en-US" smtClean="0"/>
              <a:t> </a:t>
            </a:r>
          </a:p>
          <a:p>
            <a:pPr indent="-285750" marL="285750">
              <a:buFont typeface="Wingdings" panose="05000000000000000000" pitchFamily="2" charset="2"/>
              <a:buChar char="v"/>
            </a:pPr>
            <a:r>
              <a:rPr dirty="0" sz="1800" lang="en-US" smtClean="0"/>
              <a:t>Enhancing </a:t>
            </a:r>
            <a:r>
              <a:rPr dirty="0" sz="1800" lang="en-US"/>
              <a:t>user experience with personalized recommendations and offers.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sz="1600" lang="en-IN">
                <a:solidFill>
                  <a:srgbClr val="213163"/>
                </a:solidFill>
              </a:rPr>
              <a:t>Conclusion</a:t>
            </a:r>
            <a:endParaRPr sz="1600" lang="en-IN"/>
          </a:p>
        </p:txBody>
      </p:sp>
      <p:cxnSp>
        <p:nvCxnSpPr>
          <p:cNvPr id="3145736" name="Straight Connector 1"/>
          <p:cNvCxnSpPr>
            <a:cxnSpLocks/>
          </p:cNvCxnSpPr>
          <p:nvPr/>
        </p:nvCxnSpPr>
        <p:spPr>
          <a:xfrm>
            <a:off x="0" y="4675910"/>
            <a:ext cx="9144000" cy="0"/>
          </a:xfrm>
          <a:prstGeom prst="line"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5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sz="1000" lang="en-IN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1048656" name="Rectangle 2"/>
          <p:cNvSpPr/>
          <p:nvPr/>
        </p:nvSpPr>
        <p:spPr>
          <a:xfrm>
            <a:off x="1532632" y="1364218"/>
            <a:ext cx="4572000" cy="2491740"/>
          </a:xfrm>
          <a:prstGeom prst="rect"/>
        </p:spPr>
        <p:txBody>
          <a:bodyPr>
            <a:spAutoFit/>
          </a:bodyPr>
          <a:p>
            <a:pPr indent="-285750" marL="285750">
              <a:buFont typeface="Wingdings" panose="05000000000000000000" pitchFamily="2" charset="2"/>
              <a:buChar char="ü"/>
            </a:pPr>
            <a:r>
              <a:rPr dirty="0" sz="1800" lang="en-US"/>
              <a:t>Summarize the project goals and the benefits it brings to users and bus operators.  </a:t>
            </a:r>
            <a:endParaRPr dirty="0" sz="1800" lang="en-US" smtClean="0"/>
          </a:p>
          <a:p>
            <a:r>
              <a:rPr dirty="0" sz="1800" lang="en-US" smtClean="0"/>
              <a:t> </a:t>
            </a:r>
          </a:p>
          <a:p>
            <a:pPr indent="-285750" marL="285750">
              <a:buFont typeface="Wingdings" panose="05000000000000000000" pitchFamily="2" charset="2"/>
              <a:buChar char="ü"/>
            </a:pPr>
            <a:r>
              <a:rPr dirty="0" sz="1800" lang="en-US" smtClean="0"/>
              <a:t>Highlight </a:t>
            </a:r>
            <a:r>
              <a:rPr dirty="0" sz="1800" lang="en-US"/>
              <a:t>the significance of online bus reservation systems in today's digital age</a:t>
            </a:r>
            <a:r>
              <a:rPr dirty="0" sz="1800" lang="en-US" smtClean="0"/>
              <a:t>.</a:t>
            </a:r>
          </a:p>
          <a:p>
            <a:pPr indent="-285750" marL="285750">
              <a:buFont typeface="Wingdings" panose="05000000000000000000" pitchFamily="2" charset="2"/>
              <a:buChar char="ü"/>
            </a:pPr>
            <a:endParaRPr dirty="0" sz="1800" lang="en-US"/>
          </a:p>
          <a:p>
            <a:pPr indent="-285750" marL="285750">
              <a:buFont typeface="Wingdings" panose="05000000000000000000" pitchFamily="2" charset="2"/>
              <a:buChar char="ü"/>
            </a:pPr>
            <a:endParaRPr dirty="0" sz="1800"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z="3000" lang="en-US" spc="-5">
                <a:solidFill>
                  <a:srgbClr val="223366"/>
                </a:solidFill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10" descr="A blue and white rectangle with a white border  Description automatically generated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601" name="TextBox 11"/>
          <p:cNvSpPr txBox="1"/>
          <p:nvPr/>
        </p:nvSpPr>
        <p:spPr>
          <a:xfrm>
            <a:off x="2422762" y="970065"/>
            <a:ext cx="4283236" cy="499110"/>
          </a:xfrm>
          <a:prstGeom prst="rect"/>
        </p:spPr>
        <p:txBody>
          <a:bodyPr anchor="t" bIns="0" lIns="0" rIns="0" rtlCol="0" tIns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b="1" sz="2000" lang="en-US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048602" name="Rectangle: Rounded Corners 15"/>
          <p:cNvSpPr/>
          <p:nvPr/>
        </p:nvSpPr>
        <p:spPr>
          <a:xfrm>
            <a:off x="956310" y="3037840"/>
            <a:ext cx="7227570" cy="530626"/>
          </a:xfrm>
          <a:prstGeom prst="roundRect"/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03" name="TextBox 10"/>
          <p:cNvSpPr txBox="1"/>
          <p:nvPr/>
        </p:nvSpPr>
        <p:spPr>
          <a:xfrm>
            <a:off x="1571630" y="3183633"/>
            <a:ext cx="5839143" cy="239040"/>
          </a:xfrm>
          <a:prstGeom prst="rect"/>
        </p:spPr>
        <p:txBody>
          <a:bodyPr anchor="t" bIns="0" lIns="0" rIns="0" rtlCol="0" tIns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b="1" dirty="0" sz="1600" lang="en-US">
                <a:latin typeface="+mj-lt"/>
              </a:rPr>
              <a:t>Building Bus Reservation System using Python and Django</a:t>
            </a:r>
            <a:endParaRPr dirty="0" sz="1600" lang="en-US">
              <a:latin typeface="+mj-lt"/>
              <a:cs typeface="Poppins"/>
            </a:endParaRPr>
          </a:p>
        </p:txBody>
      </p:sp>
      <p:sp>
        <p:nvSpPr>
          <p:cNvPr id="1048604" name="TextBox 10"/>
          <p:cNvSpPr txBox="1"/>
          <p:nvPr/>
        </p:nvSpPr>
        <p:spPr>
          <a:xfrm>
            <a:off x="3872230" y="2704572"/>
            <a:ext cx="1399540" cy="239040"/>
          </a:xfrm>
          <a:prstGeom prst="rect"/>
        </p:spPr>
        <p:txBody>
          <a:bodyPr anchor="t" bIns="0" lIns="0" rIns="0" rtlCol="0" tIns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b="1" sz="1600" lang="en-US">
                <a:solidFill>
                  <a:schemeClr val="bg1"/>
                </a:solidFill>
                <a:latin typeface="+mj-lt"/>
              </a:rPr>
              <a:t>Project Title</a:t>
            </a:r>
            <a:endParaRPr b="1" sz="1600" lang="en-US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048605" name="TextBox 7"/>
          <p:cNvSpPr txBox="1"/>
          <p:nvPr/>
        </p:nvSpPr>
        <p:spPr>
          <a:xfrm>
            <a:off x="1276813" y="4029973"/>
            <a:ext cx="6590375" cy="512320"/>
          </a:xfrm>
          <a:prstGeom prst="rect"/>
        </p:spPr>
        <p:txBody>
          <a:bodyPr anchor="t" bIns="0" lIns="0" rIns="0" rtlCol="0" tIns="0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sz="1600" lang="en-US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sz="1600" lang="en-US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sz="1600" lang="en-US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sz="1600" lang="en-US">
                <a:solidFill>
                  <a:schemeClr val="bg1"/>
                </a:solidFill>
                <a:latin typeface="+mj-lt"/>
              </a:rPr>
              <a:t>| </a:t>
            </a:r>
            <a:r>
              <a:rPr sz="1600" lang="en-US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sz="1600" lang="en-US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sz="1600" lang="en-US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sz="1600" lang="en-US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dirty="0" sz="1600" lang="en-IN">
                <a:solidFill>
                  <a:srgbClr val="213163"/>
                </a:solidFill>
              </a:rPr>
              <a:t>Abstract</a:t>
            </a:r>
            <a:endParaRPr dirty="0" sz="1600" lang="en-IN"/>
          </a:p>
        </p:txBody>
      </p:sp>
      <p:cxnSp>
        <p:nvCxnSpPr>
          <p:cNvPr id="3145730" name="Straight Connector 2"/>
          <p:cNvCxnSpPr>
            <a:cxnSpLocks/>
          </p:cNvCxnSpPr>
          <p:nvPr/>
        </p:nvCxnSpPr>
        <p:spPr>
          <a:xfrm>
            <a:off x="0" y="4675910"/>
            <a:ext cx="9144000" cy="0"/>
          </a:xfrm>
          <a:prstGeom prst="line"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09" name="Google Shape;61;g5fab984687_2_0"/>
          <p:cNvSpPr txBox="1"/>
          <p:nvPr/>
        </p:nvSpPr>
        <p:spPr>
          <a:xfrm>
            <a:off x="127765" y="4713722"/>
            <a:ext cx="5859377" cy="322263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dirty="0" sz="1000" lang="en-IN" smtClean="0">
                <a:solidFill>
                  <a:schemeClr val="tx1"/>
                </a:solidFill>
              </a:rPr>
              <a:t>Source </a:t>
            </a:r>
            <a:r>
              <a:rPr dirty="0" sz="1000" lang="en-IN">
                <a:solidFill>
                  <a:schemeClr val="tx1"/>
                </a:solidFill>
              </a:rPr>
              <a:t>: https://projectworlds.in/bus-reservation-system-project-python-django</a:t>
            </a:r>
            <a:endParaRPr dirty="0" sz="1000" lang="en-IN">
              <a:solidFill>
                <a:schemeClr val="tx1"/>
              </a:solidFill>
            </a:endParaRPr>
          </a:p>
        </p:txBody>
      </p:sp>
      <p:sp>
        <p:nvSpPr>
          <p:cNvPr id="1048610" name="Rectangle 1"/>
          <p:cNvSpPr/>
          <p:nvPr/>
        </p:nvSpPr>
        <p:spPr>
          <a:xfrm>
            <a:off x="845820" y="1448366"/>
            <a:ext cx="6888822" cy="1780540"/>
          </a:xfrm>
          <a:prstGeom prst="rect"/>
        </p:spPr>
        <p:txBody>
          <a:bodyPr wrap="square">
            <a:spAutoFit/>
          </a:bodyPr>
          <a:p>
            <a:r>
              <a:rPr dirty="0" sz="16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Bus Reservation System using Python and Django provides a user-friendly platform for booking bus tickets, managing reservations, and accessing route information. Key features include user management, bus and route management, booking with real-time updates, payment integration, ticket management, notifications, and reporting. Leveraging Python and Django ensures rapid development, scalability, and reliability, promising to revolutionize the bus booking experience.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sz="1600" lang="en-IN">
                <a:solidFill>
                  <a:srgbClr val="213163"/>
                </a:solidFill>
              </a:rPr>
              <a:t>Problem Statement</a:t>
            </a:r>
            <a:endParaRPr sz="1600" lang="en-IN"/>
          </a:p>
        </p:txBody>
      </p:sp>
      <p:cxnSp>
        <p:nvCxnSpPr>
          <p:cNvPr id="3145731" name="Straight Connector 1"/>
          <p:cNvCxnSpPr>
            <a:cxnSpLocks/>
          </p:cNvCxnSpPr>
          <p:nvPr/>
        </p:nvCxnSpPr>
        <p:spPr>
          <a:xfrm>
            <a:off x="0" y="4675910"/>
            <a:ext cx="9144000" cy="0"/>
          </a:xfrm>
          <a:prstGeom prst="line"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14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sz="1000" lang="en-IN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1048615" name="Rectangle 3"/>
          <p:cNvSpPr/>
          <p:nvPr/>
        </p:nvSpPr>
        <p:spPr>
          <a:xfrm>
            <a:off x="1245741" y="1162903"/>
            <a:ext cx="6652517" cy="2936241"/>
          </a:xfrm>
          <a:prstGeom prst="rect"/>
        </p:spPr>
        <p:txBody>
          <a:bodyPr wrap="square">
            <a:spAutoFit/>
          </a:bodyPr>
          <a:p>
            <a:r>
              <a:rPr b="1" dirty="0" lang="en-US" smtClean="0"/>
              <a:t>Background</a:t>
            </a:r>
            <a:r>
              <a:rPr dirty="0" lang="en-US" smtClean="0"/>
              <a:t> : Current </a:t>
            </a:r>
            <a:r>
              <a:rPr dirty="0" lang="en-US"/>
              <a:t>bus booking systems often lack efficiency and convenience, leading to user dissatisfaction and operational challenges. There is a pressing need for a user-friendly and efficient Bus Reservation </a:t>
            </a:r>
            <a:r>
              <a:rPr dirty="0" lang="en-US" smtClean="0"/>
              <a:t>System.</a:t>
            </a:r>
          </a:p>
          <a:p>
            <a:endParaRPr b="1" dirty="0" lang="en-US" smtClean="0"/>
          </a:p>
          <a:p>
            <a:r>
              <a:rPr b="1" dirty="0" lang="en-US" smtClean="0"/>
              <a:t>Problem Description </a:t>
            </a:r>
            <a:r>
              <a:rPr dirty="0" lang="en-US" smtClean="0"/>
              <a:t>: Develop </a:t>
            </a:r>
            <a:r>
              <a:rPr dirty="0" lang="en-US"/>
              <a:t>a Bus Reservation System using Python and Django to address the following challenges</a:t>
            </a:r>
            <a:r>
              <a:rPr dirty="0" lang="en-US" smtClean="0"/>
              <a:t>:</a:t>
            </a:r>
          </a:p>
          <a:p>
            <a:r>
              <a:rPr dirty="0" lang="en-US" smtClean="0"/>
              <a:t>Cumbersome </a:t>
            </a:r>
            <a:r>
              <a:rPr dirty="0" lang="en-US"/>
              <a:t>booking processes</a:t>
            </a:r>
            <a:r>
              <a:rPr dirty="0" lang="en-US" smtClean="0"/>
              <a:t>. Inefficient </a:t>
            </a:r>
            <a:r>
              <a:rPr dirty="0" lang="en-US"/>
              <a:t>management of buses, routes, and schedules</a:t>
            </a:r>
            <a:r>
              <a:rPr dirty="0" lang="en-US" smtClean="0"/>
              <a:t>. Security </a:t>
            </a:r>
            <a:r>
              <a:rPr dirty="0" lang="en-US"/>
              <a:t>vulnerabilities in transactions and data handling</a:t>
            </a:r>
            <a:r>
              <a:rPr dirty="0" lang="en-US" smtClean="0"/>
              <a:t>. Limited </a:t>
            </a:r>
            <a:r>
              <a:rPr dirty="0" lang="en-US"/>
              <a:t>reporting capabilities for data-driven decision-making</a:t>
            </a:r>
            <a:r>
              <a:rPr dirty="0" lang="en-US" smtClean="0"/>
              <a:t>.</a:t>
            </a:r>
          </a:p>
          <a:p>
            <a:endParaRPr dirty="0" lang="en-US"/>
          </a:p>
          <a:p>
            <a:r>
              <a:rPr b="1" dirty="0" lang="en-US" smtClean="0"/>
              <a:t>Objectives </a:t>
            </a:r>
            <a:r>
              <a:rPr dirty="0" lang="en-US" smtClean="0"/>
              <a:t>: Simplify </a:t>
            </a:r>
            <a:r>
              <a:rPr dirty="0" lang="en-US"/>
              <a:t>bus booking processes with an </a:t>
            </a:r>
            <a:r>
              <a:rPr dirty="0" lang="en-US" smtClean="0"/>
              <a:t>intuitive. Enable efficient </a:t>
            </a:r>
            <a:r>
              <a:rPr dirty="0" lang="en-US"/>
              <a:t>management of buses and schedules for administrators</a:t>
            </a:r>
            <a:r>
              <a:rPr dirty="0" lang="en-US" smtClean="0"/>
              <a:t>. Ensure </a:t>
            </a:r>
            <a:r>
              <a:rPr dirty="0" lang="en-US"/>
              <a:t>secure transactions and data handling</a:t>
            </a:r>
            <a:r>
              <a:rPr dirty="0" lang="en-US" smtClean="0"/>
              <a:t>. Provide </a:t>
            </a:r>
            <a:r>
              <a:rPr dirty="0" lang="en-US"/>
              <a:t>comprehensive reporting for informed decision-making.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sz="1600" lang="en-IN">
                <a:solidFill>
                  <a:srgbClr val="213163"/>
                </a:solidFill>
              </a:rPr>
              <a:t>Project Overview</a:t>
            </a:r>
            <a:endParaRPr sz="1600" lang="en-IN"/>
          </a:p>
        </p:txBody>
      </p:sp>
      <p:cxnSp>
        <p:nvCxnSpPr>
          <p:cNvPr id="3145732" name="Straight Connector 1"/>
          <p:cNvCxnSpPr>
            <a:cxnSpLocks/>
          </p:cNvCxnSpPr>
          <p:nvPr/>
        </p:nvCxnSpPr>
        <p:spPr>
          <a:xfrm>
            <a:off x="0" y="4675910"/>
            <a:ext cx="9144000" cy="0"/>
          </a:xfrm>
          <a:prstGeom prst="line"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19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sz="1000" lang="en-IN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1048620" name="Rectangle 3"/>
          <p:cNvSpPr/>
          <p:nvPr/>
        </p:nvSpPr>
        <p:spPr>
          <a:xfrm>
            <a:off x="492236" y="1178158"/>
            <a:ext cx="7791387" cy="2936240"/>
          </a:xfrm>
          <a:prstGeom prst="rect"/>
        </p:spPr>
        <p:txBody>
          <a:bodyPr wrap="square">
            <a:spAutoFit/>
          </a:bodyPr>
          <a:p>
            <a:r>
              <a:rPr b="1" dirty="0" lang="en-US" smtClean="0"/>
              <a:t>Building </a:t>
            </a:r>
            <a:r>
              <a:rPr b="1" dirty="0" lang="en-US"/>
              <a:t>a web-based bus reservation system using Python and Django </a:t>
            </a:r>
            <a:r>
              <a:rPr b="1" dirty="0" lang="en-US" smtClean="0"/>
              <a:t>framework. Explain </a:t>
            </a:r>
            <a:r>
              <a:rPr b="1" dirty="0" lang="en-US"/>
              <a:t>the purpose of the system: To facilitate users in booking bus tickets online, managing reservations, and providing administrative tools for bus </a:t>
            </a:r>
            <a:r>
              <a:rPr b="1" dirty="0" lang="en-US" smtClean="0"/>
              <a:t>operators.</a:t>
            </a:r>
          </a:p>
          <a:p>
            <a:endParaRPr dirty="0" lang="en-US"/>
          </a:p>
          <a:p>
            <a:r>
              <a:rPr b="1" dirty="0" lang="en-US" smtClean="0"/>
              <a:t>Features:</a:t>
            </a:r>
          </a:p>
          <a:p>
            <a:r>
              <a:rPr b="1" dirty="0" lang="en-US" smtClean="0"/>
              <a:t> </a:t>
            </a:r>
          </a:p>
          <a:p>
            <a:pPr indent="-285750" marL="285750">
              <a:buFont typeface="Wingdings" panose="05000000000000000000" pitchFamily="2" charset="2"/>
              <a:buChar char="v"/>
            </a:pPr>
            <a:r>
              <a:rPr b="1" dirty="0" lang="en-US" smtClean="0"/>
              <a:t>User </a:t>
            </a:r>
            <a:r>
              <a:rPr b="1" dirty="0" lang="en-US"/>
              <a:t>Registration and Authentication</a:t>
            </a:r>
            <a:r>
              <a:rPr dirty="0" lang="en-US"/>
              <a:t>: Allow users to register and log in securely.  </a:t>
            </a:r>
            <a:endParaRPr dirty="0" lang="en-US" smtClean="0"/>
          </a:p>
          <a:p>
            <a:pPr indent="-285750" marL="285750">
              <a:buFont typeface="Wingdings" panose="05000000000000000000" pitchFamily="2" charset="2"/>
              <a:buChar char="v"/>
            </a:pPr>
            <a:r>
              <a:rPr b="1" dirty="0" lang="en-US" smtClean="0"/>
              <a:t>Bus </a:t>
            </a:r>
            <a:r>
              <a:rPr b="1" dirty="0" lang="en-US"/>
              <a:t>Search and Booking</a:t>
            </a:r>
            <a:r>
              <a:rPr dirty="0" lang="en-US"/>
              <a:t>: Users can search for available buses based on criteria like date, time, origin, and destination, and book tickets for their desired </a:t>
            </a:r>
            <a:r>
              <a:rPr dirty="0" lang="en-US" smtClean="0"/>
              <a:t>routes.</a:t>
            </a:r>
          </a:p>
          <a:p>
            <a:pPr indent="-285750" marL="285750">
              <a:buFont typeface="Wingdings" panose="05000000000000000000" pitchFamily="2" charset="2"/>
              <a:buChar char="v"/>
            </a:pPr>
            <a:r>
              <a:rPr b="1" dirty="0" lang="en-US" smtClean="0"/>
              <a:t>Seat </a:t>
            </a:r>
            <a:r>
              <a:rPr b="1" dirty="0" lang="en-US"/>
              <a:t>Selection</a:t>
            </a:r>
            <a:r>
              <a:rPr dirty="0" lang="en-US"/>
              <a:t>: Users can select seats from the available ones on the chosen </a:t>
            </a:r>
            <a:r>
              <a:rPr dirty="0" lang="en-US" smtClean="0"/>
              <a:t>bus.</a:t>
            </a:r>
          </a:p>
          <a:p>
            <a:pPr indent="-285750" marL="285750">
              <a:buFont typeface="Wingdings" panose="05000000000000000000" pitchFamily="2" charset="2"/>
              <a:buChar char="v"/>
            </a:pPr>
            <a:r>
              <a:rPr b="1" dirty="0" lang="en-US" smtClean="0"/>
              <a:t>Payment </a:t>
            </a:r>
            <a:r>
              <a:rPr b="1" dirty="0" lang="en-US"/>
              <a:t>Integration</a:t>
            </a:r>
            <a:r>
              <a:rPr dirty="0" lang="en-US"/>
              <a:t>: Integrate payment gateways for secure online </a:t>
            </a:r>
            <a:r>
              <a:rPr dirty="0" lang="en-US" smtClean="0"/>
              <a:t>transactions.</a:t>
            </a:r>
          </a:p>
          <a:p>
            <a:pPr indent="-285750" marL="285750">
              <a:buFont typeface="Wingdings" panose="05000000000000000000" pitchFamily="2" charset="2"/>
              <a:buChar char="v"/>
            </a:pPr>
            <a:r>
              <a:rPr b="1" dirty="0" lang="en-US" smtClean="0"/>
              <a:t>Ticket </a:t>
            </a:r>
            <a:r>
              <a:rPr b="1" dirty="0" lang="en-US"/>
              <a:t>Confirmation</a:t>
            </a:r>
            <a:r>
              <a:rPr dirty="0" lang="en-US"/>
              <a:t>: Users receive a confirmation email or message after successful </a:t>
            </a:r>
            <a:r>
              <a:rPr dirty="0" lang="en-US" smtClean="0"/>
              <a:t>booking.</a:t>
            </a:r>
          </a:p>
          <a:p>
            <a:pPr indent="-285750" marL="285750">
              <a:buFont typeface="Wingdings" panose="05000000000000000000" pitchFamily="2" charset="2"/>
              <a:buChar char="v"/>
            </a:pPr>
            <a:r>
              <a:rPr b="1" dirty="0" lang="en-US" smtClean="0"/>
              <a:t>Admin </a:t>
            </a:r>
            <a:r>
              <a:rPr b="1" dirty="0" lang="en-US"/>
              <a:t>Panel</a:t>
            </a:r>
            <a:r>
              <a:rPr dirty="0" lang="en-US"/>
              <a:t>: Provide an administrative interface for bus operators to manage bus schedules, seat availability, and view reservations</a:t>
            </a:r>
            <a:r>
              <a:rPr dirty="0" lang="en-US" smtClean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sz="1600" lang="en-IN">
                <a:solidFill>
                  <a:srgbClr val="213163"/>
                </a:solidFill>
              </a:rPr>
              <a:t>Proposed Solution</a:t>
            </a:r>
            <a:endParaRPr sz="1600" lang="en-IN"/>
          </a:p>
        </p:txBody>
      </p:sp>
      <p:sp>
        <p:nvSpPr>
          <p:cNvPr id="1048624" name="TextBox 10"/>
          <p:cNvSpPr txBox="1"/>
          <p:nvPr/>
        </p:nvSpPr>
        <p:spPr>
          <a:xfrm>
            <a:off x="922020" y="1461448"/>
            <a:ext cx="7582420" cy="1539240"/>
          </a:xfrm>
          <a:prstGeom prst="rect"/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dirty="0" sz="1600" lang="en-US">
                <a:solidFill>
                  <a:srgbClr val="374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bus reservation system is a mobile or web software solution designed to provide customers with a personalized easy-to-utilize user experience for booking and purchasing tickets online. It stores customers' personal data records, scheduled routes, frequent trips, drop points, and other information.</a:t>
            </a:r>
            <a:endParaRPr b="0" dirty="0" sz="1600" i="0" lang="en-US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45733" name="Straight Connector 1"/>
          <p:cNvCxnSpPr>
            <a:cxnSpLocks/>
          </p:cNvCxnSpPr>
          <p:nvPr/>
        </p:nvCxnSpPr>
        <p:spPr>
          <a:xfrm>
            <a:off x="0" y="4675910"/>
            <a:ext cx="9144000" cy="0"/>
          </a:xfrm>
          <a:prstGeom prst="line"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5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sz="1000" lang="en-IN">
                <a:solidFill>
                  <a:schemeClr val="tx1"/>
                </a:solidFill>
              </a:rPr>
              <a:t>Source 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sz="1600" lang="en-IN">
                <a:solidFill>
                  <a:srgbClr val="213163"/>
                </a:solidFill>
              </a:rPr>
              <a:t>Technology Used</a:t>
            </a:r>
            <a:endParaRPr sz="1600" lang="en-IN"/>
          </a:p>
        </p:txBody>
      </p:sp>
      <p:sp>
        <p:nvSpPr>
          <p:cNvPr id="1048629" name="Google Shape;62;g5fab984687_2_0"/>
          <p:cNvSpPr txBox="1"/>
          <p:nvPr/>
        </p:nvSpPr>
        <p:spPr>
          <a:xfrm>
            <a:off x="128063" y="1059160"/>
            <a:ext cx="5314387" cy="37900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173355" marL="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indent="-173355" marL="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indent="-173355" marL="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4194304" name="Diagram 4"/>
          <p:cNvGraphicFramePr>
            <a:graphicFrameLocks/>
          </p:cNvGraphicFramePr>
          <p:nvPr/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pic>
        <p:nvPicPr>
          <p:cNvPr id="2097158" name="Picture 8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021171" y="1723257"/>
            <a:ext cx="2956469" cy="2573047"/>
          </a:xfrm>
          <a:prstGeom prst="rect"/>
        </p:spPr>
      </p:pic>
      <p:pic>
        <p:nvPicPr>
          <p:cNvPr id="2097159" name="Picture 10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4564380" y="1712692"/>
            <a:ext cx="4165599" cy="2090952"/>
          </a:xfrm>
          <a:prstGeom prst="rect"/>
        </p:spPr>
      </p:pic>
      <p:sp>
        <p:nvSpPr>
          <p:cNvPr id="1048630" name="TextBox 11"/>
          <p:cNvSpPr txBox="1"/>
          <p:nvPr/>
        </p:nvSpPr>
        <p:spPr>
          <a:xfrm>
            <a:off x="1000361" y="1361511"/>
            <a:ext cx="3318484" cy="307777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lang="en-US"/>
              <a:t>Front-end</a:t>
            </a:r>
          </a:p>
        </p:txBody>
      </p:sp>
      <p:sp>
        <p:nvSpPr>
          <p:cNvPr id="1048631" name="TextBox 12"/>
          <p:cNvSpPr txBox="1"/>
          <p:nvPr/>
        </p:nvSpPr>
        <p:spPr>
          <a:xfrm>
            <a:off x="4865736" y="1287522"/>
            <a:ext cx="3580969" cy="307777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lang="en-US"/>
              <a:t>Back-end</a:t>
            </a:r>
          </a:p>
        </p:txBody>
      </p:sp>
      <p:cxnSp>
        <p:nvCxnSpPr>
          <p:cNvPr id="3145734" name="Straight Connector 5"/>
          <p:cNvCxnSpPr>
            <a:cxnSpLocks/>
          </p:cNvCxnSpPr>
          <p:nvPr/>
        </p:nvCxnSpPr>
        <p:spPr>
          <a:xfrm>
            <a:off x="0" y="4675910"/>
            <a:ext cx="9144000" cy="0"/>
          </a:xfrm>
          <a:prstGeom prst="line"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2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sz="1000" lang="en-IN">
                <a:solidFill>
                  <a:schemeClr val="tx1"/>
                </a:solidFill>
              </a:rPr>
              <a:t>Source 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sz="1600" lang="en-IN">
                <a:solidFill>
                  <a:srgbClr val="213163"/>
                </a:solidFill>
              </a:rPr>
              <a:t>Modelling &amp; Results</a:t>
            </a:r>
            <a:endParaRPr sz="1600" lang="en-IN"/>
          </a:p>
        </p:txBody>
      </p:sp>
      <p:cxnSp>
        <p:nvCxnSpPr>
          <p:cNvPr id="3145735" name="Straight Connector 1"/>
          <p:cNvCxnSpPr>
            <a:cxnSpLocks/>
          </p:cNvCxnSpPr>
          <p:nvPr/>
        </p:nvCxnSpPr>
        <p:spPr>
          <a:xfrm>
            <a:off x="0" y="4675910"/>
            <a:ext cx="9144000" cy="0"/>
          </a:xfrm>
          <a:prstGeom prst="line"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6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sz="1000" lang="en-IN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1048637" name="Rectangle 2"/>
          <p:cNvSpPr/>
          <p:nvPr/>
        </p:nvSpPr>
        <p:spPr>
          <a:xfrm>
            <a:off x="1599073" y="1305716"/>
            <a:ext cx="5910943" cy="2504441"/>
          </a:xfrm>
          <a:prstGeom prst="rect"/>
        </p:spPr>
        <p:txBody>
          <a:bodyPr wrap="square">
            <a:spAutoFit/>
          </a:bodyPr>
          <a:p>
            <a:pPr indent="-285750" marL="285750">
              <a:buFont typeface="Wingdings" panose="05000000000000000000" pitchFamily="2" charset="2"/>
              <a:buChar char="Ø"/>
            </a:pPr>
            <a:r>
              <a:rPr dirty="0" sz="1600" lang="en-US"/>
              <a:t>User Management: Handle user registration, login, and profile </a:t>
            </a:r>
            <a:r>
              <a:rPr dirty="0" sz="1600" lang="en-US" smtClean="0"/>
              <a:t>management.</a:t>
            </a:r>
          </a:p>
          <a:p>
            <a:pPr indent="-285750" marL="285750">
              <a:buFont typeface="Wingdings" panose="05000000000000000000" pitchFamily="2" charset="2"/>
              <a:buChar char="Ø"/>
            </a:pPr>
            <a:r>
              <a:rPr dirty="0" sz="1600" lang="en-US" smtClean="0"/>
              <a:t>Bus </a:t>
            </a:r>
            <a:r>
              <a:rPr dirty="0" sz="1600" lang="en-US"/>
              <a:t>Management: CRUD operations for bus schedules, routes, and seat availability.   </a:t>
            </a:r>
          </a:p>
          <a:p>
            <a:pPr indent="-285750" marL="285750">
              <a:buFont typeface="Wingdings" panose="05000000000000000000" pitchFamily="2" charset="2"/>
              <a:buChar char="Ø"/>
            </a:pPr>
            <a:r>
              <a:rPr dirty="0" sz="1600" lang="en-US" smtClean="0"/>
              <a:t>Booking </a:t>
            </a:r>
            <a:r>
              <a:rPr dirty="0" sz="1600" lang="en-US"/>
              <a:t>Management: Process bookings, manage reservations, and handle </a:t>
            </a:r>
            <a:r>
              <a:rPr dirty="0" sz="1600" lang="en-US" smtClean="0"/>
              <a:t>cancellations.</a:t>
            </a:r>
          </a:p>
          <a:p>
            <a:pPr indent="-285750" marL="285750">
              <a:buFont typeface="Wingdings" panose="05000000000000000000" pitchFamily="2" charset="2"/>
              <a:buChar char="Ø"/>
            </a:pPr>
            <a:r>
              <a:rPr dirty="0" sz="1600" lang="en-US" smtClean="0"/>
              <a:t>Payment </a:t>
            </a:r>
            <a:r>
              <a:rPr dirty="0" sz="1600" lang="en-US"/>
              <a:t>Gateway Integration: Securely process payments for ticket bookings</a:t>
            </a:r>
            <a:r>
              <a:rPr dirty="0" sz="1600" lang="en-US" smtClean="0"/>
              <a:t>.</a:t>
            </a:r>
          </a:p>
          <a:p>
            <a:pPr indent="-285750" marL="285750">
              <a:buFont typeface="Wingdings" panose="05000000000000000000" pitchFamily="2" charset="2"/>
              <a:buChar char="Ø"/>
            </a:pPr>
            <a:r>
              <a:rPr dirty="0" sz="1600" lang="en-US" smtClean="0"/>
              <a:t>Reporting</a:t>
            </a:r>
            <a:r>
              <a:rPr dirty="0" sz="1600" lang="en-US"/>
              <a:t>: Generate reports for administrators on sales, bookings, etc.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/>
          </p:cNvSpPr>
          <p:nvPr>
            <p:ph type="title"/>
          </p:nvPr>
        </p:nvSpPr>
        <p:spPr>
          <a:xfrm>
            <a:off x="275593" y="613142"/>
            <a:ext cx="8832300" cy="451933"/>
          </a:xfrm>
        </p:spPr>
        <p:txBody>
          <a:bodyPr/>
          <a:p>
            <a:pPr algn="ctr"/>
            <a:r>
              <a:rPr dirty="0" lang="en-US"/>
              <a:t>Homepage</a:t>
            </a:r>
          </a:p>
        </p:txBody>
      </p:sp>
      <p:pic>
        <p:nvPicPr>
          <p:cNvPr id="2097160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51759" y="1065075"/>
            <a:ext cx="8084024" cy="3735525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Dr Moinudeen Syed</dc:creator>
  <cp:lastModifiedBy>HariPriya</cp:lastModifiedBy>
  <dcterms:created xsi:type="dcterms:W3CDTF">2024-04-09T17:47:56Z</dcterms:created>
  <dcterms:modified xsi:type="dcterms:W3CDTF">2024-04-09T17:47:56Z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ICV">
    <vt:lpwstr>2e7cbd4a11f04b83b41fc8136c05fd37</vt:lpwstr>
  </property>
</Properties>
</file>